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115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046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15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735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16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876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836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849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788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995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AAB60-F3A8-452B-8D9D-EE989AA5DBC6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233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084" y="1196751"/>
            <a:ext cx="1927804" cy="360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16016" y="1701744"/>
            <a:ext cx="383489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Герои </a:t>
            </a:r>
          </a:p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Советского Союза – </a:t>
            </a:r>
          </a:p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уроженцы Татарстана</a:t>
            </a:r>
            <a:endParaRPr lang="ru-RU" sz="30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1030" name="Picture 6" descr="C:\Users\Учитель\Pictures\b59b73e74bd5482da8e1ce9be58f4c7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035" y="3429000"/>
            <a:ext cx="3123431" cy="2214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61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4500570"/>
            <a:ext cx="3888432" cy="1704252"/>
          </a:xfrm>
        </p:spPr>
        <p:txBody>
          <a:bodyPr>
            <a:noAutofit/>
          </a:bodyPr>
          <a:lstStyle/>
          <a:p>
            <a:r>
              <a:rPr lang="ru-RU" sz="2800" b="1" i="1" dirty="0" smtClean="0"/>
              <a:t>Шульгин Борис Владимирович </a:t>
            </a:r>
            <a:br>
              <a:rPr lang="ru-RU" sz="2800" b="1" i="1" dirty="0" smtClean="0"/>
            </a:br>
            <a:r>
              <a:rPr lang="ru-RU" sz="2200" b="1" i="1" dirty="0" smtClean="0"/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 г. Казань, Республика Татарстан </a:t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r>
              <a:rPr lang="ru-RU" sz="2800" dirty="0" smtClean="0"/>
              <a:t> </a:t>
            </a:r>
            <a:r>
              <a:rPr lang="ru-RU" sz="2000" dirty="0" smtClean="0"/>
              <a:t>12. 09. 1905- 01. 11. 1962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000" dirty="0" smtClean="0"/>
              <a:t>  </a:t>
            </a:r>
            <a:endParaRPr lang="ru-RU" sz="2000" dirty="0"/>
          </a:p>
        </p:txBody>
      </p:sp>
      <p:pic>
        <p:nvPicPr>
          <p:cNvPr id="102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29190" y="500042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4786314" y="1714488"/>
            <a:ext cx="3571900" cy="4857784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  <a:t>Командир 17-й  гвардейской танковой бригады  гвардии полковник Шульгин сражался под Москвой, участвовал в битвах под Сталинградом и на Курской дуге, под Орлом и в Белоруссии . Он особо отличился в боях при освобождении Польши. Прорвав оборону противника на реке Западный Бук  и в районе города Вышков, бригада с боями вышла к реке Наре севернее Варшавы, 5 сентября 1944 года  форсировала ее и захватила плацдарм на западном берегу в районе города </a:t>
            </a:r>
            <a:r>
              <a:rPr lang="ru-RU" sz="1800" dirty="0" err="1" smtClean="0">
                <a:solidFill>
                  <a:schemeClr val="tx1"/>
                </a:solidFill>
                <a:latin typeface="Monotype Corsiva" pitchFamily="66" charset="0"/>
              </a:rPr>
              <a:t>Сорецк</a:t>
            </a:r>
            <a: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  <a:t>. За успешное форсирование реки и умелые боевые действия, отвагу и самоотверженность Шульгину 6  Апреля  1945 года присвоено звание Героя Советского Союза 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24578" name="Picture 2" descr="https://generals.dk/content/portraits/Shulgin_Boris_Vladimirovich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500042"/>
            <a:ext cx="2714644" cy="3714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4159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25144"/>
            <a:ext cx="3888432" cy="1470025"/>
          </a:xfrm>
        </p:spPr>
        <p:txBody>
          <a:bodyPr>
            <a:noAutofit/>
          </a:bodyPr>
          <a:lstStyle/>
          <a:p>
            <a:r>
              <a:rPr lang="ru-RU" sz="2800" b="1" i="1" dirty="0" err="1"/>
              <a:t>Абдрахманов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i="1" dirty="0"/>
              <a:t> </a:t>
            </a:r>
            <a:r>
              <a:rPr lang="ru-RU" sz="2800" b="1" i="1" dirty="0" err="1"/>
              <a:t>Асаф</a:t>
            </a:r>
            <a:r>
              <a:rPr lang="ru-RU" sz="2800" b="1" i="1" dirty="0"/>
              <a:t> </a:t>
            </a:r>
            <a:r>
              <a:rPr lang="ru-RU" sz="2800" b="1" i="1" dirty="0" err="1" smtClean="0"/>
              <a:t>Кутдусович</a:t>
            </a:r>
            <a:r>
              <a:rPr lang="ru-RU" sz="2800" b="1" i="1" dirty="0" smtClean="0"/>
              <a:t>,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Агрызский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р-н,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с.Иж-Бобья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000" dirty="0" smtClean="0"/>
              <a:t>20.12.1918-03.09.2000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09365" y="1844824"/>
            <a:ext cx="3537350" cy="175260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Особое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мужество и героизм молодой командир бронекатера проявил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при освобождении Крыма.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Под непрерывным огнем артиллерии и авиации противника его катер, подавляя огневые точки на берегу, переправил на Крымскую землю большое количество оружия, техники и людей.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За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героизм и мужество, проявленные в Керченской операции в январе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1944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года ему присвоено звание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Героя Советского Союза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  <a:endParaRPr lang="ru-RU" sz="72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Новые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победы были одержаны в операциях по освобождению от немецко-фашистских захватчиков Белгорода, Будапешта и Вены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  <a:endParaRPr lang="ru-RU" sz="7200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 Боевые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подвиги героя отмечены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15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правительственными наградами.</a:t>
            </a:r>
          </a:p>
          <a:p>
            <a:pPr algn="just"/>
            <a:endParaRPr lang="ru-RU" dirty="0"/>
          </a:p>
        </p:txBody>
      </p:sp>
      <p:pic>
        <p:nvPicPr>
          <p:cNvPr id="102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Учитель\Pictures\AbdrahmanovAsafKutdu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48679"/>
            <a:ext cx="2862258" cy="4108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29190" y="500042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159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714356"/>
            <a:ext cx="2454542" cy="342405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1447" y="1916832"/>
            <a:ext cx="3493038" cy="4071967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1800" dirty="0" smtClean="0">
                <a:latin typeface="Monotype Corsiva" pitchFamily="66" charset="0"/>
              </a:rPr>
              <a:t>       Пилот 89-го ближнебомбардировочного авиационного полка (63-я смешанная авиационная дивизия, 40-я армия, Юго-Западный фронт)лейтенант </a:t>
            </a:r>
            <a:r>
              <a:rPr lang="ru-RU" sz="1800" dirty="0" err="1" smtClean="0">
                <a:latin typeface="Monotype Corsiva" pitchFamily="66" charset="0"/>
              </a:rPr>
              <a:t>Самочкин</a:t>
            </a:r>
            <a:r>
              <a:rPr lang="ru-RU" sz="1800" dirty="0" smtClean="0">
                <a:latin typeface="Monotype Corsiva" pitchFamily="66" charset="0"/>
              </a:rPr>
              <a:t> к  январю 1942 года совершил  115  боевых  вылетов на бомбардировку  стратегических объектов, уничтожение  живой силы и техники противника. </a:t>
            </a:r>
            <a:r>
              <a:rPr lang="ru-RU" sz="2000" b="1" i="1" dirty="0" smtClean="0">
                <a:latin typeface="Monotype Corsiva" pitchFamily="66" charset="0"/>
              </a:rPr>
              <a:t>Звание Героя Советского Союза  Анатолию Васильевичу присвоено  27 марта 1942 года.</a:t>
            </a:r>
            <a:endParaRPr lang="ru-RU" sz="2000" b="1" i="1" dirty="0">
              <a:latin typeface="Monotype Corsiva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1244" y="4138415"/>
            <a:ext cx="3816424" cy="1714512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11200" b="1" i="1" dirty="0" err="1" smtClean="0"/>
              <a:t>Самочкин</a:t>
            </a:r>
            <a:r>
              <a:rPr lang="ru-RU" sz="11200" b="1" i="1" dirty="0" smtClean="0"/>
              <a:t> </a:t>
            </a:r>
          </a:p>
          <a:p>
            <a:pPr algn="ctr"/>
            <a:r>
              <a:rPr lang="ru-RU" sz="11200" b="1" i="1" dirty="0" smtClean="0"/>
              <a:t>Анатолий </a:t>
            </a:r>
            <a:r>
              <a:rPr lang="ru-RU" sz="11200" b="1" i="1" dirty="0" smtClean="0"/>
              <a:t>Васильевич,</a:t>
            </a:r>
          </a:p>
          <a:p>
            <a:pPr algn="ctr"/>
            <a:r>
              <a:rPr lang="ru-RU" sz="9600" b="1" i="1" dirty="0" smtClean="0">
                <a:solidFill>
                  <a:srgbClr val="FF0000"/>
                </a:solidFill>
              </a:rPr>
              <a:t>Татарстан </a:t>
            </a:r>
            <a:endParaRPr lang="ru-RU" sz="9600" b="1" i="1" dirty="0">
              <a:solidFill>
                <a:srgbClr val="FF0000"/>
              </a:solidFill>
            </a:endParaRPr>
          </a:p>
          <a:p>
            <a:pPr algn="ctr"/>
            <a:r>
              <a:rPr lang="ru-RU" sz="9600" b="1" i="1" dirty="0">
                <a:solidFill>
                  <a:srgbClr val="FF0000"/>
                </a:solidFill>
              </a:rPr>
              <a:t>г. Буинск</a:t>
            </a:r>
          </a:p>
          <a:p>
            <a:pPr algn="ctr"/>
            <a:endParaRPr lang="ru-RU" sz="11200" b="1" i="1" dirty="0" smtClean="0"/>
          </a:p>
          <a:p>
            <a:pPr algn="ctr"/>
            <a:r>
              <a:rPr lang="ru-RU" sz="8000" dirty="0" smtClean="0"/>
              <a:t>1.05.1914-15.05.1977</a:t>
            </a:r>
            <a:endParaRPr lang="ru-RU" sz="8000" dirty="0" smtClean="0"/>
          </a:p>
        </p:txBody>
      </p:sp>
      <p:pic>
        <p:nvPicPr>
          <p:cNvPr id="1026" name="Picture 2" descr="https://tatfrontu.ru/sites/default/files/styles/medium/public/2015/12/17/samochkin_a.v.jpg?itok=2hSpaAp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37815"/>
            <a:ext cx="2852960" cy="3800600"/>
          </a:xfrm>
          <a:prstGeom prst="rect">
            <a:avLst/>
          </a:prstGeom>
          <a:noFill/>
        </p:spPr>
      </p:pic>
      <p:pic>
        <p:nvPicPr>
          <p:cNvPr id="6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26" y="357166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58082" y="35716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929190" y="500042"/>
            <a:ext cx="15001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7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44567" y="1640256"/>
            <a:ext cx="3685163" cy="469742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800" dirty="0" smtClean="0">
                <a:latin typeface="Monotype Corsiva" pitchFamily="66" charset="0"/>
              </a:rPr>
              <a:t>       </a:t>
            </a:r>
            <a:r>
              <a:rPr lang="ru-RU" sz="2000" dirty="0" smtClean="0">
                <a:latin typeface="Monotype Corsiva" pitchFamily="66" charset="0"/>
              </a:rPr>
              <a:t>28 сентября </a:t>
            </a:r>
            <a:r>
              <a:rPr lang="ru-RU" sz="2000" smtClean="0">
                <a:latin typeface="Monotype Corsiva" pitchFamily="66" charset="0"/>
              </a:rPr>
              <a:t>1943 года на </a:t>
            </a:r>
            <a:r>
              <a:rPr lang="ru-RU" sz="2000" dirty="0" smtClean="0">
                <a:latin typeface="Monotype Corsiva" pitchFamily="66" charset="0"/>
              </a:rPr>
              <a:t>понтоне переправил первую группу автоматчиков на правый берег Днепра для захвата плацдарма сделал еще 18 рейсов. За тем на пароме переправлял танки и артиллерию. Звание героя Советского Союза </a:t>
            </a:r>
            <a:r>
              <a:rPr lang="ru-RU" sz="2000" dirty="0" err="1" smtClean="0">
                <a:latin typeface="Monotype Corsiva" pitchFamily="66" charset="0"/>
              </a:rPr>
              <a:t>Накипу</a:t>
            </a:r>
            <a:r>
              <a:rPr lang="ru-RU" sz="2000" dirty="0" smtClean="0">
                <a:latin typeface="Monotype Corsiva" pitchFamily="66" charset="0"/>
              </a:rPr>
              <a:t> </a:t>
            </a:r>
            <a:r>
              <a:rPr lang="ru-RU" sz="2000" dirty="0" err="1" smtClean="0">
                <a:latin typeface="Monotype Corsiva" pitchFamily="66" charset="0"/>
              </a:rPr>
              <a:t>Софиевичу</a:t>
            </a:r>
            <a:r>
              <a:rPr lang="ru-RU" sz="2000" dirty="0" smtClean="0">
                <a:latin typeface="Monotype Corsiva" pitchFamily="66" charset="0"/>
              </a:rPr>
              <a:t> присвоено 20 декабря 1943 г. </a:t>
            </a:r>
            <a:br>
              <a:rPr lang="ru-RU" sz="2000" dirty="0" smtClean="0">
                <a:latin typeface="Monotype Corsiva" pitchFamily="66" charset="0"/>
              </a:rPr>
            </a:br>
            <a:r>
              <a:rPr lang="ru-RU" sz="2000" dirty="0" smtClean="0">
                <a:latin typeface="Monotype Corsiva" pitchFamily="66" charset="0"/>
              </a:rPr>
              <a:t>Награжден  2 орденами Ленина, орденом Отечественной войны </a:t>
            </a:r>
            <a:r>
              <a:rPr lang="en-US" sz="2000" dirty="0" smtClean="0">
                <a:latin typeface="Monotype Corsiva" pitchFamily="66" charset="0"/>
              </a:rPr>
              <a:t>| </a:t>
            </a:r>
            <a:r>
              <a:rPr lang="ru-RU" sz="2000" dirty="0" smtClean="0">
                <a:latin typeface="Monotype Corsiva" pitchFamily="66" charset="0"/>
              </a:rPr>
              <a:t>и </a:t>
            </a:r>
            <a:r>
              <a:rPr lang="en-US" sz="2000" dirty="0" smtClean="0">
                <a:latin typeface="Monotype Corsiva" pitchFamily="66" charset="0"/>
              </a:rPr>
              <a:t>|| </a:t>
            </a:r>
            <a:r>
              <a:rPr lang="ru-RU" sz="2000" dirty="0" smtClean="0">
                <a:latin typeface="Monotype Corsiva" pitchFamily="66" charset="0"/>
              </a:rPr>
              <a:t>степеней, медалями</a:t>
            </a:r>
            <a:r>
              <a:rPr lang="ru-RU" sz="1800" dirty="0" smtClean="0">
                <a:latin typeface="Monotype Corsiva" pitchFamily="66" charset="0"/>
              </a:rPr>
              <a:t>. </a:t>
            </a:r>
            <a:endParaRPr lang="ru-RU" sz="1800" dirty="0">
              <a:latin typeface="Monotype Corsiva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2910" y="4500570"/>
            <a:ext cx="3786214" cy="192882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3000" b="1" i="1" dirty="0" smtClean="0"/>
              <a:t>Сафин </a:t>
            </a:r>
          </a:p>
          <a:p>
            <a:pPr algn="ctr"/>
            <a:r>
              <a:rPr lang="ru-RU" sz="3000" b="1" i="1" dirty="0" err="1" smtClean="0"/>
              <a:t>Накип</a:t>
            </a:r>
            <a:r>
              <a:rPr lang="ru-RU" sz="3000" b="1" i="1" dirty="0" smtClean="0"/>
              <a:t> </a:t>
            </a:r>
            <a:r>
              <a:rPr lang="ru-RU" sz="3000" b="1" i="1" dirty="0" err="1" smtClean="0"/>
              <a:t>Сафиевич</a:t>
            </a:r>
            <a:r>
              <a:rPr lang="ru-RU" sz="3000" b="1" i="1" dirty="0" smtClean="0"/>
              <a:t>,</a:t>
            </a:r>
          </a:p>
          <a:p>
            <a:pPr algn="ctr"/>
            <a:r>
              <a:rPr lang="ru-RU" sz="2600" b="1" i="1" dirty="0" smtClean="0">
                <a:solidFill>
                  <a:srgbClr val="FF0000"/>
                </a:solidFill>
              </a:rPr>
              <a:t>Арский район</a:t>
            </a:r>
          </a:p>
          <a:p>
            <a:pPr algn="ctr"/>
            <a:r>
              <a:rPr lang="ru-RU" sz="2600" b="1" i="1" dirty="0" smtClean="0">
                <a:solidFill>
                  <a:srgbClr val="FF0000"/>
                </a:solidFill>
              </a:rPr>
              <a:t>д. </a:t>
            </a:r>
            <a:r>
              <a:rPr lang="ru-RU" sz="2600" b="1" i="1" dirty="0" err="1">
                <a:solidFill>
                  <a:srgbClr val="FF0000"/>
                </a:solidFill>
              </a:rPr>
              <a:t>Мирзям</a:t>
            </a:r>
            <a:endParaRPr lang="ru-RU" sz="26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200" dirty="0" smtClean="0"/>
              <a:t>15.03.1921 – 22.05.1987</a:t>
            </a:r>
          </a:p>
          <a:p>
            <a:pPr algn="ctr"/>
            <a:endParaRPr lang="ru-RU" sz="2600" b="1" i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www.millattashlar.ru/images/thumb/2/2b/%D0%A1%D0%B0%D1%84%D0%B8%D0%BD_%D0%9D%D0%B0%D0%BA%D0%B8%D0%BF_%D0%A1%D0%B0%D1%84%D0%B8%D0%B5%D0%B2%D0%B8%D1%87.jpg/882px-%D0%A1%D0%B0%D1%84%D0%B8%D0%BD_%D0%9D%D0%B0%D0%BA%D0%B8%D0%BF_%D0%A1%D0%B0%D1%84%D0%B8%D0%B5%D0%B2%D0%B8%D1%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428604"/>
            <a:ext cx="2786082" cy="400052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929190" y="500042"/>
            <a:ext cx="16430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9190" y="1857364"/>
            <a:ext cx="3543296" cy="469742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dirty="0" smtClean="0">
                <a:latin typeface="Monotype Corsiva" pitchFamily="66" charset="0"/>
              </a:rPr>
              <a:t>25-й стрелковый корпус 7-й гвардейской армии степного фронта под командованием генерал- майора </a:t>
            </a:r>
            <a:r>
              <a:rPr lang="ru-RU" sz="1800" dirty="0" err="1" smtClean="0">
                <a:latin typeface="Monotype Corsiva" pitchFamily="66" charset="0"/>
              </a:rPr>
              <a:t>Сафиулина</a:t>
            </a:r>
            <a:r>
              <a:rPr lang="ru-RU" sz="1800" dirty="0" smtClean="0">
                <a:latin typeface="Monotype Corsiva" pitchFamily="66" charset="0"/>
              </a:rPr>
              <a:t> в ночь на 25 сентября 1943 г. с ходу форсировал Днепр в районе сел </a:t>
            </a:r>
            <a:r>
              <a:rPr lang="ru-RU" sz="1800" dirty="0" err="1" smtClean="0">
                <a:latin typeface="Monotype Corsiva" pitchFamily="66" charset="0"/>
              </a:rPr>
              <a:t>Бородаевка</a:t>
            </a:r>
            <a:r>
              <a:rPr lang="ru-RU" sz="1800" dirty="0" smtClean="0">
                <a:latin typeface="Monotype Corsiva" pitchFamily="66" charset="0"/>
              </a:rPr>
              <a:t>  и </a:t>
            </a:r>
            <a:r>
              <a:rPr lang="ru-RU" sz="1800" dirty="0" err="1" smtClean="0">
                <a:latin typeface="Monotype Corsiva" pitchFamily="66" charset="0"/>
              </a:rPr>
              <a:t>Домоткань</a:t>
            </a:r>
            <a:r>
              <a:rPr lang="ru-RU" sz="1800" dirty="0" smtClean="0">
                <a:latin typeface="Monotype Corsiva" pitchFamily="66" charset="0"/>
              </a:rPr>
              <a:t> Верхнеднепровского района Днепропетровской области. Имея в боевых порядках полковую и </a:t>
            </a:r>
            <a:r>
              <a:rPr lang="ru-RU" sz="1800" dirty="0" err="1" smtClean="0">
                <a:latin typeface="Monotype Corsiva" pitchFamily="66" charset="0"/>
              </a:rPr>
              <a:t>девизионную</a:t>
            </a:r>
            <a:r>
              <a:rPr lang="ru-RU" sz="1800" dirty="0" smtClean="0">
                <a:latin typeface="Monotype Corsiva" pitchFamily="66" charset="0"/>
              </a:rPr>
              <a:t> артиллерию, отражая многочисленный контратаки врага, за пять дней боев расширил плацдарм по фронту до 25 и в глубину до 15 км. И прочно на нем закрепился. Звание Героя Советского Союза ему присвоено 26 октября 1943 г.</a:t>
            </a:r>
            <a:endParaRPr lang="ru-RU" sz="1800" dirty="0">
              <a:latin typeface="Monotype Corsiva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4348" y="4357670"/>
            <a:ext cx="3786214" cy="250033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3000" b="1" i="1" dirty="0" err="1" smtClean="0"/>
              <a:t>Сафиулин</a:t>
            </a:r>
            <a:r>
              <a:rPr lang="ru-RU" sz="3000" b="1" i="1" dirty="0" smtClean="0"/>
              <a:t> </a:t>
            </a:r>
            <a:r>
              <a:rPr lang="ru-RU" sz="3000" b="1" i="1" dirty="0" err="1" smtClean="0"/>
              <a:t>Ганий</a:t>
            </a:r>
            <a:r>
              <a:rPr lang="ru-RU" sz="3000" b="1" i="1" dirty="0" smtClean="0"/>
              <a:t> </a:t>
            </a:r>
            <a:r>
              <a:rPr lang="ru-RU" sz="3000" b="1" i="1" dirty="0" err="1" smtClean="0"/>
              <a:t>Бекинович</a:t>
            </a:r>
            <a:endParaRPr lang="ru-RU" sz="3000" b="1" i="1" dirty="0" smtClean="0"/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 с. Старый Кишит, Арский район </a:t>
            </a:r>
          </a:p>
          <a:p>
            <a:pPr algn="ctr"/>
            <a:r>
              <a:rPr lang="ru-RU" sz="2200" dirty="0" smtClean="0"/>
              <a:t>01.07.1905- 14.10.1973</a:t>
            </a:r>
            <a:endParaRPr lang="ru-RU" sz="22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i="1" dirty="0" smtClean="0"/>
              <a:t/>
            </a:r>
            <a:br>
              <a:rPr lang="ru-RU" sz="2400" b="1" i="1" dirty="0" smtClean="0"/>
            </a:br>
            <a:endParaRPr lang="ru-RU" sz="2600" b="1" i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29190" y="500042"/>
            <a:ext cx="16430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http://www.warheroes.ru/content/images/photodocs/457/original/3c659bd4de2acf6facabdc18253fefd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428604"/>
            <a:ext cx="2786083" cy="3448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4429132"/>
            <a:ext cx="3888432" cy="1704252"/>
          </a:xfrm>
        </p:spPr>
        <p:txBody>
          <a:bodyPr>
            <a:noAutofit/>
          </a:bodyPr>
          <a:lstStyle/>
          <a:p>
            <a:r>
              <a:rPr lang="ru-RU" sz="2800" b="1" i="1" dirty="0" smtClean="0"/>
              <a:t>Сафронов Петр Сергеевич</a:t>
            </a:r>
            <a:br>
              <a:rPr lang="ru-RU" sz="2800" b="1" i="1" dirty="0" smtClean="0"/>
            </a:br>
            <a:r>
              <a:rPr lang="ru-RU" sz="2200" b="1" i="1" dirty="0" smtClean="0"/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д.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Марквоши</a:t>
            </a:r>
            <a:r>
              <a:rPr lang="ru-RU" sz="2400" b="1" i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Елабужский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район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000" dirty="0" smtClean="0"/>
              <a:t>1925 г. </a:t>
            </a:r>
            <a:endParaRPr lang="ru-RU" sz="2000" dirty="0"/>
          </a:p>
        </p:txBody>
      </p:sp>
      <p:pic>
        <p:nvPicPr>
          <p:cNvPr id="102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29190" y="500042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4786314" y="1714488"/>
            <a:ext cx="3571900" cy="4643470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  <a:t>Стрелок 234-го гвардейского стрелкового полка гвардии ефрейтор Сафронов в составе группы захвата в ночь на 28 сентября 1943 года преодолел Днепр в районе села Мысы, захватил плацдарм, участвовал в отражении нескольких  контратак противника. Лично уничтожил более 10 гитлеровцев. Звание Героя Советского Союза Петру Сергеевичу присвоено 15 января 1944 года. </a:t>
            </a:r>
            <a:b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  <a:t>После войны продолжал службу в армии. 1948 года лейтенант Сафронов- в запасе. Жил и работал в поселке городского типа Железнодорожный </a:t>
            </a:r>
            <a:r>
              <a:rPr lang="ru-RU" sz="1800" dirty="0" err="1" smtClean="0">
                <a:solidFill>
                  <a:schemeClr val="tx1"/>
                </a:solidFill>
                <a:latin typeface="Monotype Corsiva" pitchFamily="66" charset="0"/>
              </a:rPr>
              <a:t>Княжпоготского</a:t>
            </a:r>
            <a: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  <a:t> района, республики Коми . 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20482" name="Picture 2" descr="https://avatars.mds.yandex.net/get-entity_search/67347/95485300/S120x120Fac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428604"/>
            <a:ext cx="2786082" cy="38576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4159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4429132"/>
            <a:ext cx="3888432" cy="1704252"/>
          </a:xfrm>
        </p:spPr>
        <p:txBody>
          <a:bodyPr>
            <a:noAutofit/>
          </a:bodyPr>
          <a:lstStyle/>
          <a:p>
            <a:r>
              <a:rPr lang="ru-RU" sz="2800" b="1" i="1" dirty="0" err="1" smtClean="0"/>
              <a:t>Сентюков</a:t>
            </a:r>
            <a:r>
              <a:rPr lang="ru-RU" sz="2800" b="1" i="1" dirty="0" smtClean="0"/>
              <a:t> Николай Петрович</a:t>
            </a:r>
            <a:br>
              <a:rPr lang="ru-RU" sz="2800" b="1" i="1" dirty="0" smtClean="0"/>
            </a:br>
            <a:r>
              <a:rPr lang="ru-RU" sz="2200" b="1" i="1" dirty="0" smtClean="0"/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 п. Новая Казанка,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Бугульминский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район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000" dirty="0" smtClean="0"/>
              <a:t>15.12.1923-13. 10. 1943  </a:t>
            </a:r>
            <a:endParaRPr lang="ru-RU" sz="2000" dirty="0"/>
          </a:p>
        </p:txBody>
      </p:sp>
      <p:pic>
        <p:nvPicPr>
          <p:cNvPr id="102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29190" y="500042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4786314" y="1714488"/>
            <a:ext cx="3571900" cy="4643470"/>
          </a:xfrm>
        </p:spPr>
        <p:txBody>
          <a:bodyPr>
            <a:normAutofit/>
          </a:bodyPr>
          <a:lstStyle/>
          <a:p>
            <a:pPr algn="l"/>
            <a: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  <a:t>Командир роты 19- го гвардейского воздушно- десантного полка гвардии лейтенант </a:t>
            </a:r>
            <a:r>
              <a:rPr lang="ru-RU" sz="1800" dirty="0" err="1" smtClean="0">
                <a:solidFill>
                  <a:schemeClr val="tx1"/>
                </a:solidFill>
                <a:latin typeface="Monotype Corsiva" pitchFamily="66" charset="0"/>
              </a:rPr>
              <a:t>Сентюков</a:t>
            </a:r>
            <a: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  <a:t> в ходе успешного продвижения к деревне Антоновка попал с ротой в окружение. В бою лично подбил 2 вражеских танка. 13 октября 1943 года при отражении контратак противника гранатами подбил еще один танк, но и сам погиб в этом бою. </a:t>
            </a:r>
            <a:r>
              <a:rPr lang="ru-RU" sz="1800" dirty="0" err="1" smtClean="0">
                <a:solidFill>
                  <a:schemeClr val="tx1"/>
                </a:solidFill>
                <a:latin typeface="Monotype Corsiva" pitchFamily="66" charset="0"/>
              </a:rPr>
              <a:t>Зание</a:t>
            </a:r>
            <a: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  <a:t> Героя Советского Союза  Николаю Петровичу присвоено 20 декабря 1943 года посмертно. Награжден орденом Ленина. </a:t>
            </a:r>
            <a:b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  <a:t>В городе Бугульме его именем названа улица, там же установлен бюст Героя. 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21506" name="Picture 2" descr="https://img0.liveinternet.ru/images/attach/c/9/126/759/126759212_SentjukovNikPetr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428604"/>
            <a:ext cx="2857520" cy="38576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4159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4429132"/>
            <a:ext cx="3888432" cy="1704252"/>
          </a:xfrm>
        </p:spPr>
        <p:txBody>
          <a:bodyPr>
            <a:noAutofit/>
          </a:bodyPr>
          <a:lstStyle/>
          <a:p>
            <a:r>
              <a:rPr lang="ru-RU" sz="2800" b="1" i="1" dirty="0" smtClean="0"/>
              <a:t>Сергеев Михаил Егорович</a:t>
            </a:r>
            <a:br>
              <a:rPr lang="ru-RU" sz="2800" b="1" i="1" dirty="0" smtClean="0"/>
            </a:br>
            <a:r>
              <a:rPr lang="ru-RU" sz="2200" b="1" i="1" dirty="0" smtClean="0"/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д.Тимершик</a:t>
            </a:r>
            <a:r>
              <a:rPr lang="ru-RU" sz="2400" b="1" i="1" dirty="0" smtClean="0">
                <a:solidFill>
                  <a:srgbClr val="FF0000"/>
                </a:solidFill>
              </a:rPr>
              <a:t>,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Сабинский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район 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000" dirty="0" smtClean="0"/>
              <a:t>28. 01. 1924- 19. 08. 1991  </a:t>
            </a:r>
            <a:endParaRPr lang="ru-RU" sz="2000" dirty="0"/>
          </a:p>
        </p:txBody>
      </p:sp>
      <p:pic>
        <p:nvPicPr>
          <p:cNvPr id="102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29190" y="500042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4786314" y="1714488"/>
            <a:ext cx="3571900" cy="4643470"/>
          </a:xfrm>
        </p:spPr>
        <p:txBody>
          <a:bodyPr>
            <a:normAutofit/>
          </a:bodyPr>
          <a:lstStyle/>
          <a:p>
            <a:pPr algn="l"/>
            <a: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  <a:t>Заряжающий орудия  3-го мотострелкового батальона  44-й мотострелковой бригады 1-го танкового корпуса 2-й гвардейской армии 1- го Прибалтийского фронта рядовой Сергеев в боях 18-19 августа 1944 года западней города Шауляй (Литва)  при отражении контратак противника уничтожил 8 вражеских танков. Когда его орудие было разбито, сражался стрелковым  оружием и гранатами и удержал позиции. Звание Героя Советского Союза Михаилу Егоровичу присвоено 24 марта 1945 года. 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22540" name="Picture 12" descr="https://stavropol-tr.gazprom.ru/_ah/img/qup3k-MpI93hEpLPytbkKQ=h11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500042"/>
            <a:ext cx="2589130" cy="37862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4159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4429132"/>
            <a:ext cx="3888432" cy="1704252"/>
          </a:xfrm>
        </p:spPr>
        <p:txBody>
          <a:bodyPr>
            <a:noAutofit/>
          </a:bodyPr>
          <a:lstStyle/>
          <a:p>
            <a:r>
              <a:rPr lang="ru-RU" sz="2800" b="1" i="1" dirty="0" smtClean="0"/>
              <a:t>Сергеев Александр Тимофеевич </a:t>
            </a:r>
            <a:br>
              <a:rPr lang="ru-RU" sz="2800" b="1" i="1" dirty="0" smtClean="0"/>
            </a:br>
            <a:r>
              <a:rPr lang="ru-RU" sz="2200" b="1" i="1" dirty="0" smtClean="0"/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д.Шиланка</a:t>
            </a:r>
            <a:r>
              <a:rPr lang="ru-RU" sz="2400" b="1" i="1" dirty="0" smtClean="0">
                <a:solidFill>
                  <a:srgbClr val="FF0000"/>
                </a:solidFill>
              </a:rPr>
              <a:t>, Рыбно-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Слабодский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район 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000" dirty="0" smtClean="0"/>
              <a:t>30. 08. 1916- 10.07. 1979  </a:t>
            </a:r>
            <a:endParaRPr lang="ru-RU" sz="2000" dirty="0"/>
          </a:p>
        </p:txBody>
      </p:sp>
      <p:pic>
        <p:nvPicPr>
          <p:cNvPr id="102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29190" y="500042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4786314" y="1714488"/>
            <a:ext cx="3571900" cy="4643470"/>
          </a:xfrm>
        </p:spPr>
        <p:txBody>
          <a:bodyPr>
            <a:normAutofit/>
          </a:bodyPr>
          <a:lstStyle/>
          <a:p>
            <a:pPr algn="l"/>
            <a: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  <a:t>Командир эскадрона 9-го гвардейского кавалерийского полка гвардии капитан Сергеев  отличился в боях  за город </a:t>
            </a:r>
            <a:r>
              <a:rPr lang="ru-RU" sz="1800" dirty="0" err="1" smtClean="0">
                <a:solidFill>
                  <a:schemeClr val="tx1"/>
                </a:solidFill>
                <a:latin typeface="Monotype Corsiva" pitchFamily="66" charset="0"/>
              </a:rPr>
              <a:t>Фюрстенвальде</a:t>
            </a:r>
            <a: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  <a:t>. 23 апреля 1945 года с эскадроном форсировал реку Шпре и Шпре- канал и захватил плацдарм, чем обеспечил выход основных подразделений полка на автостраду </a:t>
            </a:r>
            <a:r>
              <a:rPr lang="ru-RU" sz="1800" dirty="0" err="1" smtClean="0">
                <a:solidFill>
                  <a:schemeClr val="tx1"/>
                </a:solidFill>
                <a:latin typeface="Monotype Corsiva" pitchFamily="66" charset="0"/>
              </a:rPr>
              <a:t>Фанкфурт</a:t>
            </a:r>
            <a: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  <a:t>- Берлин. Отразил 8 контратак противника, захватил 5 складов с боеприпасами и военным имуществом . Звание Героя Советского Союза Александру Тимофеевичу присвоено 31 мая 1945 года . 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23554" name="Picture 2" descr="https://pbs.twimg.com/media/Dl0T97rX4AAWoJL.jpg:lar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500042"/>
            <a:ext cx="2643206" cy="3714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41593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701</Words>
  <Application>Microsoft Office PowerPoint</Application>
  <PresentationFormat>Экран (4:3)</PresentationFormat>
  <Paragraphs>50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Абдрахманов  Асаф Кутдусович, Агрызский р-н, с.Иж-Бобья 20.12.1918-03.09.2000</vt:lpstr>
      <vt:lpstr>Презентация PowerPoint</vt:lpstr>
      <vt:lpstr>Презентация PowerPoint</vt:lpstr>
      <vt:lpstr>Презентация PowerPoint</vt:lpstr>
      <vt:lpstr>Сафронов Петр Сергеевич  д. Марквоши Елабужский район 1925 г. </vt:lpstr>
      <vt:lpstr>Сентюков Николай Петрович   п. Новая Казанка, Бугульминский район 15.12.1923-13. 10. 1943  </vt:lpstr>
      <vt:lpstr>Сергеев Михаил Егорович   д.Тимершик, Сабинский район  28. 01. 1924- 19. 08. 1991  </vt:lpstr>
      <vt:lpstr>Сергеев Александр Тимофеевич    д.Шиланка, Рыбно- Слабодский район  30. 08. 1916- 10.07. 1979  </vt:lpstr>
      <vt:lpstr>Шульгин Борис Владимирович    г. Казань, Республика Татарстан   12. 09. 1905- 01. 11. 1962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Пользователь Windows</cp:lastModifiedBy>
  <cp:revision>27</cp:revision>
  <cp:lastPrinted>2020-01-29T07:13:06Z</cp:lastPrinted>
  <dcterms:created xsi:type="dcterms:W3CDTF">2020-01-29T06:14:22Z</dcterms:created>
  <dcterms:modified xsi:type="dcterms:W3CDTF">2020-02-26T08:17:24Z</dcterms:modified>
</cp:coreProperties>
</file>